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9" r:id="rId4"/>
    <p:sldId id="305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306" r:id="rId17"/>
    <p:sldId id="307" r:id="rId18"/>
    <p:sldId id="309" r:id="rId19"/>
    <p:sldId id="310" r:id="rId20"/>
    <p:sldId id="312" r:id="rId21"/>
    <p:sldId id="311" r:id="rId22"/>
    <p:sldId id="271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ebas Neue" panose="020B0606020202050201" pitchFamily="34" charset="0"/>
      <p:regular r:id="rId27"/>
    </p:embeddedFont>
    <p:embeddedFont>
      <p:font typeface="Climate Crisis" panose="020B0604020202020204" charset="0"/>
      <p:regular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Inter" panose="020B060402020202020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Unbounded Black" panose="020B0604020202020204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43EC3-84DB-4882-9498-ED15A2FDA567}">
  <a:tblStyle styleId="{5B043EC3-84DB-4882-9498-ED15A2FDA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77F77-EDB4-4051-9F8A-6B9FA0C883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938404cf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938404cf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938404cf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7938404cf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17ec4acb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e17ec4acb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7ec4acb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7ec4acb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17ec4acb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17ec4acb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5C1FD38A-338B-6C96-F6B3-534377C7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409878D3-D1C6-99D3-3BCB-F9B9271CD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58EE4F53-A4E8-2EC3-747B-3B27D8EBD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5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5BAE51C5-0236-FA4C-3D8D-2F88F5F2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10EA91B1-CDAF-6357-FA88-5065689F5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3897AEE1-739E-7E9B-9D33-5E30726D1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96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2C19E89F-A1C0-9BE8-AEA6-4C45C6F9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5C823F60-02B5-E89B-DBAF-14116B39D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DB664225-1E32-4CBB-29D7-5AC2D534C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2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A428B8D1-BBCF-2B04-4ECC-740EB211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FDF0B5BF-EDBF-B7AB-BEA1-40AE983D9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696019FC-7DD6-B895-7B31-3BC60842C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0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938404cf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938404cf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B2338596-87F8-DBB0-C85E-E6EB0418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584BDB42-6079-3D0B-7E6D-BFCB047C42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C9510D37-EFCA-CD2B-D25B-A8F852AAF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637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>
          <a:extLst>
            <a:ext uri="{FF2B5EF4-FFF2-40B4-BE49-F238E27FC236}">
              <a16:creationId xmlns:a16="http://schemas.microsoft.com/office/drawing/2014/main" id="{D07D80FC-B9F7-E798-B25D-FDA5B59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>
            <a:extLst>
              <a:ext uri="{FF2B5EF4-FFF2-40B4-BE49-F238E27FC236}">
                <a16:creationId xmlns:a16="http://schemas.microsoft.com/office/drawing/2014/main" id="{1DEDF655-B937-0BBB-275F-716E8D983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>
            <a:extLst>
              <a:ext uri="{FF2B5EF4-FFF2-40B4-BE49-F238E27FC236}">
                <a16:creationId xmlns:a16="http://schemas.microsoft.com/office/drawing/2014/main" id="{884D0048-E20D-4711-FC36-455A5B2E2A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69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BF0E243-1B92-5158-BCBD-BAD144DE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4d99d1a72_0_15:notes">
            <a:extLst>
              <a:ext uri="{FF2B5EF4-FFF2-40B4-BE49-F238E27FC236}">
                <a16:creationId xmlns:a16="http://schemas.microsoft.com/office/drawing/2014/main" id="{F9C753F9-58A8-C031-8972-5D07BCA6D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4d99d1a72_0_15:notes">
            <a:extLst>
              <a:ext uri="{FF2B5EF4-FFF2-40B4-BE49-F238E27FC236}">
                <a16:creationId xmlns:a16="http://schemas.microsoft.com/office/drawing/2014/main" id="{59A1F789-A420-93C1-3B4E-A4697C0DF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73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17ec4acb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17ec4acb6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17ec4acb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e17ec4acb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938404cf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938404cf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7345" t="69290" r="27800" b="-2290"/>
          <a:stretch/>
        </p:blipFill>
        <p:spPr>
          <a:xfrm>
            <a:off x="209400" y="0"/>
            <a:ext cx="5213199" cy="17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2993" t="56926" r="44684" b="-12092"/>
          <a:stretch/>
        </p:blipFill>
        <p:spPr>
          <a:xfrm rot="10800000" flipH="1">
            <a:off x="4924850" y="2203224"/>
            <a:ext cx="4009748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95100" y="1139263"/>
            <a:ext cx="59538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700700" y="3528438"/>
            <a:ext cx="57987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14" name="Google Shape;14;p2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19" name="Google Shape;19;p2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3"/>
          <p:cNvPicPr preferRelativeResize="0"/>
          <p:nvPr/>
        </p:nvPicPr>
        <p:blipFill rotWithShape="1">
          <a:blip r:embed="rId2">
            <a:alphaModFix/>
          </a:blip>
          <a:srcRect l="16882" t="26858" r="63092" b="5742"/>
          <a:stretch/>
        </p:blipFill>
        <p:spPr>
          <a:xfrm rot="5400000">
            <a:off x="5606475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2" hasCustomPrompt="1"/>
          </p:nvPr>
        </p:nvSpPr>
        <p:spPr>
          <a:xfrm>
            <a:off x="144027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3" hasCustomPrompt="1"/>
          </p:nvPr>
        </p:nvSpPr>
        <p:spPr>
          <a:xfrm>
            <a:off x="144027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 hasCustomPrompt="1"/>
          </p:nvPr>
        </p:nvSpPr>
        <p:spPr>
          <a:xfrm>
            <a:off x="411357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411357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6" hasCustomPrompt="1"/>
          </p:nvPr>
        </p:nvSpPr>
        <p:spPr>
          <a:xfrm>
            <a:off x="676262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 hasCustomPrompt="1"/>
          </p:nvPr>
        </p:nvSpPr>
        <p:spPr>
          <a:xfrm>
            <a:off x="676262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"/>
          </p:nvPr>
        </p:nvSpPr>
        <p:spPr>
          <a:xfrm>
            <a:off x="73212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8"/>
          </p:nvPr>
        </p:nvSpPr>
        <p:spPr>
          <a:xfrm>
            <a:off x="340542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9"/>
          </p:nvPr>
        </p:nvSpPr>
        <p:spPr>
          <a:xfrm>
            <a:off x="605447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3"/>
          </p:nvPr>
        </p:nvSpPr>
        <p:spPr>
          <a:xfrm>
            <a:off x="73212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4"/>
          </p:nvPr>
        </p:nvSpPr>
        <p:spPr>
          <a:xfrm>
            <a:off x="340542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5"/>
          </p:nvPr>
        </p:nvSpPr>
        <p:spPr>
          <a:xfrm>
            <a:off x="605447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grpSp>
        <p:nvGrpSpPr>
          <p:cNvPr id="171" name="Google Shape;171;p13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172" name="Google Shape;172;p13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3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177" name="Google Shape;177;p13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 l="13016" t="60250" r="37992" b="1052"/>
          <a:stretch/>
        </p:blipFill>
        <p:spPr>
          <a:xfrm>
            <a:off x="209475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451650" y="44797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limate Crisis"/>
              <a:ea typeface="Climate Crisis"/>
              <a:cs typeface="Climate Crisis"/>
              <a:sym typeface="Climate Cri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1746075" y="440625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14"/>
          <p:cNvPicPr preferRelativeResize="0"/>
          <p:nvPr/>
        </p:nvPicPr>
        <p:blipFill rotWithShape="1">
          <a:blip r:embed="rId2">
            <a:alphaModFix/>
          </a:blip>
          <a:srcRect l="-6987" t="15963" r="70191" b="-8291"/>
          <a:stretch/>
        </p:blipFill>
        <p:spPr>
          <a:xfrm flipH="1">
            <a:off x="-30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l="50196" t="8195" r="23986" b="3104"/>
          <a:stretch/>
        </p:blipFill>
        <p:spPr>
          <a:xfrm rot="10800000">
            <a:off x="71094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4"/>
          <p:cNvGrpSpPr/>
          <p:nvPr/>
        </p:nvGrpSpPr>
        <p:grpSpPr>
          <a:xfrm rot="-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88" name="Google Shape;188;p1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4"/>
          <p:cNvGrpSpPr/>
          <p:nvPr/>
        </p:nvGrpSpPr>
        <p:grpSpPr>
          <a:xfrm rot="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193" name="Google Shape;193;p1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4"/>
          <p:cNvGrpSpPr/>
          <p:nvPr/>
        </p:nvGrpSpPr>
        <p:grpSpPr>
          <a:xfrm>
            <a:off x="129313" y="317950"/>
            <a:ext cx="8946263" cy="4371687"/>
            <a:chOff x="4794900" y="-918350"/>
            <a:chExt cx="8946263" cy="4371687"/>
          </a:xfrm>
        </p:grpSpPr>
        <p:sp>
          <p:nvSpPr>
            <p:cNvPr id="198" name="Google Shape;198;p14"/>
            <p:cNvSpPr/>
            <p:nvPr/>
          </p:nvSpPr>
          <p:spPr>
            <a:xfrm>
              <a:off x="13096000" y="-918350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794900" y="3047325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713225" y="3175151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1"/>
          </p:nvPr>
        </p:nvSpPr>
        <p:spPr>
          <a:xfrm>
            <a:off x="713225" y="3746200"/>
            <a:ext cx="4598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2">
            <a:alphaModFix/>
          </a:blip>
          <a:srcRect l="4938" t="11020" r="55207" b="-11019"/>
          <a:stretch/>
        </p:blipFill>
        <p:spPr>
          <a:xfrm flipH="1">
            <a:off x="175" y="140745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l="13385" t="1603" r="22106"/>
          <a:stretch/>
        </p:blipFill>
        <p:spPr>
          <a:xfrm rot="10800000">
            <a:off x="3868449" y="-909899"/>
            <a:ext cx="5358551" cy="4597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7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239" name="Google Shape;239;p1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7"/>
          <p:cNvSpPr/>
          <p:nvPr/>
        </p:nvSpPr>
        <p:spPr>
          <a:xfrm>
            <a:off x="129313" y="428362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3619525" y="454350"/>
            <a:ext cx="48114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1"/>
          </p:nvPr>
        </p:nvSpPr>
        <p:spPr>
          <a:xfrm>
            <a:off x="3619525" y="978400"/>
            <a:ext cx="48114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8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248" name="Google Shape;248;p18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8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253" name="Google Shape;253;p18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57" name="Google Shape;257;p18"/>
          <p:cNvPicPr preferRelativeResize="0"/>
          <p:nvPr/>
        </p:nvPicPr>
        <p:blipFill rotWithShape="1">
          <a:blip r:embed="rId2">
            <a:alphaModFix/>
          </a:blip>
          <a:srcRect l="26877" t="67209" r="30104" b="-1189"/>
          <a:stretch/>
        </p:blipFill>
        <p:spPr>
          <a:xfrm rot="10800000">
            <a:off x="5126296" y="3451538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 l="13862" t="34494" r="66112" b="-1893"/>
          <a:stretch/>
        </p:blipFill>
        <p:spPr>
          <a:xfrm flipH="1">
            <a:off x="209475" y="24"/>
            <a:ext cx="1949548" cy="36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9"/>
          <p:cNvPicPr preferRelativeResize="0"/>
          <p:nvPr/>
        </p:nvPicPr>
        <p:blipFill rotWithShape="1">
          <a:blip r:embed="rId2">
            <a:alphaModFix/>
          </a:blip>
          <a:srcRect l="-11378" t="16980" r="71523" b="-16979"/>
          <a:stretch/>
        </p:blipFill>
        <p:spPr>
          <a:xfrm flipH="1">
            <a:off x="-30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l="53326" t="15590" r="22105"/>
          <a:stretch/>
        </p:blipFill>
        <p:spPr>
          <a:xfrm rot="10800000">
            <a:off x="71094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9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263" name="Google Shape;263;p1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19"/>
          <p:cNvGrpSpPr/>
          <p:nvPr/>
        </p:nvGrpSpPr>
        <p:grpSpPr>
          <a:xfrm rot="-5400000" flipH="1">
            <a:off x="4470456" y="-4470286"/>
            <a:ext cx="209400" cy="9149973"/>
            <a:chOff x="71" y="24"/>
            <a:chExt cx="209400" cy="5143324"/>
          </a:xfrm>
        </p:grpSpPr>
        <p:sp>
          <p:nvSpPr>
            <p:cNvPr id="268" name="Google Shape;268;p1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8362413" y="8567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subTitle" idx="1"/>
          </p:nvPr>
        </p:nvSpPr>
        <p:spPr>
          <a:xfrm>
            <a:off x="851225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ubTitle" idx="2"/>
          </p:nvPr>
        </p:nvSpPr>
        <p:spPr>
          <a:xfrm>
            <a:off x="3397950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3"/>
          </p:nvPr>
        </p:nvSpPr>
        <p:spPr>
          <a:xfrm>
            <a:off x="5944675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4"/>
          </p:nvPr>
        </p:nvSpPr>
        <p:spPr>
          <a:xfrm>
            <a:off x="851225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5"/>
          </p:nvPr>
        </p:nvSpPr>
        <p:spPr>
          <a:xfrm>
            <a:off x="3397954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6"/>
          </p:nvPr>
        </p:nvSpPr>
        <p:spPr>
          <a:xfrm>
            <a:off x="5944675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284" name="Google Shape;284;p20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289" name="Google Shape;289;p20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93" name="Google Shape;293;p20"/>
          <p:cNvPicPr preferRelativeResize="0"/>
          <p:nvPr/>
        </p:nvPicPr>
        <p:blipFill rotWithShape="1">
          <a:blip r:embed="rId2">
            <a:alphaModFix/>
          </a:blip>
          <a:srcRect l="26877" t="67209" r="30104" b="-1189"/>
          <a:stretch/>
        </p:blipFill>
        <p:spPr>
          <a:xfrm rot="10800000" flipH="1">
            <a:off x="209475" y="3451538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 l="13862" t="34494" r="66112" b="-1893"/>
          <a:stretch/>
        </p:blipFill>
        <p:spPr>
          <a:xfrm>
            <a:off x="6985051" y="24"/>
            <a:ext cx="1949548" cy="3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/>
          <p:nvPr/>
        </p:nvSpPr>
        <p:spPr>
          <a:xfrm>
            <a:off x="445175" y="460400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1"/>
          </p:nvPr>
        </p:nvSpPr>
        <p:spPr>
          <a:xfrm>
            <a:off x="1281426" y="1629903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2"/>
          </p:nvPr>
        </p:nvSpPr>
        <p:spPr>
          <a:xfrm>
            <a:off x="5107976" y="1629906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3"/>
          </p:nvPr>
        </p:nvSpPr>
        <p:spPr>
          <a:xfrm>
            <a:off x="1281426" y="3394279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ubTitle" idx="4"/>
          </p:nvPr>
        </p:nvSpPr>
        <p:spPr>
          <a:xfrm>
            <a:off x="5107974" y="3394296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5"/>
          </p:nvPr>
        </p:nvSpPr>
        <p:spPr>
          <a:xfrm>
            <a:off x="1281425" y="1249150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subTitle" idx="6"/>
          </p:nvPr>
        </p:nvSpPr>
        <p:spPr>
          <a:xfrm>
            <a:off x="1281425" y="3013594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7"/>
          </p:nvPr>
        </p:nvSpPr>
        <p:spPr>
          <a:xfrm>
            <a:off x="5107950" y="1249150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8"/>
          </p:nvPr>
        </p:nvSpPr>
        <p:spPr>
          <a:xfrm>
            <a:off x="5107950" y="3013614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grpSp>
        <p:nvGrpSpPr>
          <p:cNvPr id="306" name="Google Shape;306;p21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307" name="Google Shape;307;p21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21"/>
          <p:cNvPicPr preferRelativeResize="0"/>
          <p:nvPr/>
        </p:nvPicPr>
        <p:blipFill rotWithShape="1">
          <a:blip r:embed="rId2">
            <a:alphaModFix/>
          </a:blip>
          <a:srcRect l="-6987" t="15963" r="70191" b="-8291"/>
          <a:stretch/>
        </p:blipFill>
        <p:spPr>
          <a:xfrm>
            <a:off x="66503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 l="50196" t="8195" r="23986" b="3104"/>
          <a:stretch/>
        </p:blipFill>
        <p:spPr>
          <a:xfrm rot="10800000" flipH="1">
            <a:off x="-30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1"/>
          <p:cNvGrpSpPr/>
          <p:nvPr/>
        </p:nvGrpSpPr>
        <p:grpSpPr>
          <a:xfrm rot="-5400000" flipH="1">
            <a:off x="4470456" y="-4470286"/>
            <a:ext cx="209400" cy="9149973"/>
            <a:chOff x="71" y="24"/>
            <a:chExt cx="209400" cy="5143324"/>
          </a:xfrm>
        </p:grpSpPr>
        <p:sp>
          <p:nvSpPr>
            <p:cNvPr id="314" name="Google Shape;314;p21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1"/>
          <p:cNvGrpSpPr/>
          <p:nvPr/>
        </p:nvGrpSpPr>
        <p:grpSpPr>
          <a:xfrm rot="10800000">
            <a:off x="8287888" y="539488"/>
            <a:ext cx="746125" cy="1199211"/>
            <a:chOff x="13962100" y="2821475"/>
            <a:chExt cx="746125" cy="1199211"/>
          </a:xfrm>
        </p:grpSpPr>
        <p:sp>
          <p:nvSpPr>
            <p:cNvPr id="319" name="Google Shape;319;p21"/>
            <p:cNvSpPr/>
            <p:nvPr/>
          </p:nvSpPr>
          <p:spPr>
            <a:xfrm>
              <a:off x="14063063" y="3375588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3962100" y="2821475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1"/>
          <p:cNvSpPr/>
          <p:nvPr/>
        </p:nvSpPr>
        <p:spPr>
          <a:xfrm rot="10800000">
            <a:off x="220773" y="3807424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4"/>
          <p:cNvPicPr preferRelativeResize="0"/>
          <p:nvPr/>
        </p:nvPicPr>
        <p:blipFill rotWithShape="1">
          <a:blip r:embed="rId2">
            <a:alphaModFix/>
          </a:blip>
          <a:srcRect l="41014" t="53641" r="30830"/>
          <a:stretch/>
        </p:blipFill>
        <p:spPr>
          <a:xfrm>
            <a:off x="209400" y="0"/>
            <a:ext cx="2675825" cy="24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l="14971" t="3308" r="60074" b="10089"/>
          <a:stretch/>
        </p:blipFill>
        <p:spPr>
          <a:xfrm rot="10800000" flipH="1">
            <a:off x="6570475" y="527626"/>
            <a:ext cx="2364124" cy="461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4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368" name="Google Shape;368;p24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24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373" name="Google Shape;373;p2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7" name="Google Shape;377;p24"/>
          <p:cNvGrpSpPr/>
          <p:nvPr/>
        </p:nvGrpSpPr>
        <p:grpSpPr>
          <a:xfrm>
            <a:off x="7887042" y="245604"/>
            <a:ext cx="781122" cy="741882"/>
            <a:chOff x="7364550" y="559463"/>
            <a:chExt cx="977013" cy="928049"/>
          </a:xfrm>
        </p:grpSpPr>
        <p:sp>
          <p:nvSpPr>
            <p:cNvPr id="378" name="Google Shape;378;p24"/>
            <p:cNvSpPr/>
            <p:nvPr/>
          </p:nvSpPr>
          <p:spPr>
            <a:xfrm>
              <a:off x="7696400" y="559462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64550" y="1081500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4"/>
          <p:cNvSpPr/>
          <p:nvPr/>
        </p:nvSpPr>
        <p:spPr>
          <a:xfrm>
            <a:off x="510200" y="446250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"/>
          <p:cNvPicPr preferRelativeResize="0"/>
          <p:nvPr/>
        </p:nvPicPr>
        <p:blipFill rotWithShape="1">
          <a:blip r:embed="rId2">
            <a:alphaModFix/>
          </a:blip>
          <a:srcRect l="34771" t="30623" r="34774"/>
          <a:stretch/>
        </p:blipFill>
        <p:spPr>
          <a:xfrm rot="10800000" flipH="1">
            <a:off x="-3000" y="1703274"/>
            <a:ext cx="2684749" cy="3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l="6729" t="55995" r="38821"/>
          <a:stretch/>
        </p:blipFill>
        <p:spPr>
          <a:xfrm>
            <a:off x="3936550" y="0"/>
            <a:ext cx="5213599" cy="237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 rot="-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385" name="Google Shape;385;p2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5"/>
          <p:cNvGrpSpPr/>
          <p:nvPr/>
        </p:nvGrpSpPr>
        <p:grpSpPr>
          <a:xfrm rot="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390" name="Google Shape;390;p2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5"/>
          <p:cNvSpPr/>
          <p:nvPr/>
        </p:nvSpPr>
        <p:spPr>
          <a:xfrm>
            <a:off x="320731" y="698491"/>
            <a:ext cx="515820" cy="515693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>
            <a:off x="8476425" y="40781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10249" t="46936" r="40523" b="-11100"/>
          <a:stretch/>
        </p:blipFill>
        <p:spPr>
          <a:xfrm rot="10800000">
            <a:off x="3179404" y="2203449"/>
            <a:ext cx="4009748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 flipH="1">
            <a:off x="200225" y="0"/>
            <a:ext cx="4125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l="12631" t="66423" r="26053" b="-3308"/>
          <a:stretch/>
        </p:blipFill>
        <p:spPr>
          <a:xfrm flipH="1">
            <a:off x="3721403" y="0"/>
            <a:ext cx="5213199" cy="17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677725" y="2724963"/>
            <a:ext cx="291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3" hasCustomPrompt="1"/>
          </p:nvPr>
        </p:nvSpPr>
        <p:spPr>
          <a:xfrm>
            <a:off x="4677725" y="1576738"/>
            <a:ext cx="2095200" cy="12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 rot="10800000" flipH="1"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30" name="Google Shape;30;p3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10800000" flipH="1">
            <a:off x="71" y="24"/>
            <a:ext cx="209400" cy="5143324"/>
            <a:chOff x="71" y="24"/>
            <a:chExt cx="209400" cy="5143324"/>
          </a:xfrm>
        </p:grpSpPr>
        <p:sp>
          <p:nvSpPr>
            <p:cNvPr id="35" name="Google Shape;35;p3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2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03" name="Google Shape;403;p2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/>
          </a:blip>
          <a:srcRect l="-11378" t="16980" r="71523" b="-16979"/>
          <a:stretch/>
        </p:blipFill>
        <p:spPr>
          <a:xfrm>
            <a:off x="66503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l="53326" t="15590" r="22105"/>
          <a:stretch/>
        </p:blipFill>
        <p:spPr>
          <a:xfrm rot="10800000" flipH="1">
            <a:off x="-30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 rot="-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43" name="Google Shape;43;p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171501"/>
            <a:ext cx="77040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 rot="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50" name="Google Shape;50;p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4"/>
          <p:cNvSpPr/>
          <p:nvPr/>
        </p:nvSpPr>
        <p:spPr>
          <a:xfrm>
            <a:off x="8482506" y="445029"/>
            <a:ext cx="515820" cy="515693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99500" y="29304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0857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13616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3616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0857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 l="10310" t="25544" r="69664" b="7056"/>
          <a:stretch/>
        </p:blipFill>
        <p:spPr>
          <a:xfrm rot="-5400000" flipH="1">
            <a:off x="1092172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5"/>
          <p:cNvGrpSpPr/>
          <p:nvPr/>
        </p:nvGrpSpPr>
        <p:grpSpPr>
          <a:xfrm flipH="1">
            <a:off x="75" y="24"/>
            <a:ext cx="209400" cy="5143324"/>
            <a:chOff x="8934596" y="24"/>
            <a:chExt cx="209400" cy="5143324"/>
          </a:xfrm>
        </p:grpSpPr>
        <p:sp>
          <p:nvSpPr>
            <p:cNvPr id="64" name="Google Shape;64;p5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5"/>
          <p:cNvGrpSpPr/>
          <p:nvPr/>
        </p:nvGrpSpPr>
        <p:grpSpPr>
          <a:xfrm flipH="1">
            <a:off x="8934600" y="24"/>
            <a:ext cx="209400" cy="5143324"/>
            <a:chOff x="71" y="24"/>
            <a:chExt cx="209400" cy="5143324"/>
          </a:xfrm>
        </p:grpSpPr>
        <p:sp>
          <p:nvSpPr>
            <p:cNvPr id="69" name="Google Shape;69;p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l="30903" t="59991" r="20105" b="1311"/>
          <a:stretch/>
        </p:blipFill>
        <p:spPr>
          <a:xfrm flipH="1">
            <a:off x="5126294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 rot="10800000">
            <a:off x="8233110" y="850912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510198" y="4400999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"/>
          <p:cNvPicPr preferRelativeResize="0"/>
          <p:nvPr/>
        </p:nvPicPr>
        <p:blipFill rotWithShape="1">
          <a:blip r:embed="rId2">
            <a:alphaModFix/>
          </a:blip>
          <a:srcRect l="13016" t="60250" r="37992" b="1052"/>
          <a:stretch/>
        </p:blipFill>
        <p:spPr>
          <a:xfrm>
            <a:off x="5126300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 rotWithShape="1">
          <a:blip r:embed="rId3">
            <a:alphaModFix/>
          </a:blip>
          <a:srcRect l="16882" t="26858" r="63092" b="5742"/>
          <a:stretch/>
        </p:blipFill>
        <p:spPr>
          <a:xfrm rot="-5400000" flipH="1">
            <a:off x="867651" y="2323299"/>
            <a:ext cx="1949548" cy="3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6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81" name="Google Shape;81;p6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86" name="Google Shape;86;p6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" name="Google Shape;90;p6"/>
          <p:cNvSpPr/>
          <p:nvPr/>
        </p:nvSpPr>
        <p:spPr>
          <a:xfrm rot="10800000">
            <a:off x="313948" y="133499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8162088" y="4364950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/>
          <p:cNvPicPr preferRelativeResize="0"/>
          <p:nvPr/>
        </p:nvPicPr>
        <p:blipFill rotWithShape="1">
          <a:blip r:embed="rId2">
            <a:alphaModFix/>
          </a:blip>
          <a:srcRect l="8509" t="42926" r="42499" b="-15253"/>
          <a:stretch/>
        </p:blipFill>
        <p:spPr>
          <a:xfrm>
            <a:off x="3771125" y="165150"/>
            <a:ext cx="3808302" cy="3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3">
            <a:alphaModFix/>
          </a:blip>
          <a:srcRect l="8442" t="26857" r="63092"/>
          <a:stretch/>
        </p:blipFill>
        <p:spPr>
          <a:xfrm rot="-5400000" flipH="1">
            <a:off x="638625" y="1620250"/>
            <a:ext cx="2881623" cy="41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321105"/>
            <a:ext cx="3780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624125"/>
            <a:ext cx="41562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67175" y="215700"/>
            <a:ext cx="3780300" cy="4712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8" name="Google Shape;98;p7"/>
          <p:cNvGrpSpPr/>
          <p:nvPr/>
        </p:nvGrpSpPr>
        <p:grpSpPr>
          <a:xfrm rot="5400000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99" name="Google Shape;99;p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7"/>
          <p:cNvGrpSpPr/>
          <p:nvPr/>
        </p:nvGrpSpPr>
        <p:grpSpPr>
          <a:xfrm rot="-5400000" flipH="1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04" name="Google Shape;104;p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2">
            <a:alphaModFix/>
          </a:blip>
          <a:srcRect l="10310" t="25544" r="69664" b="7056"/>
          <a:stretch/>
        </p:blipFill>
        <p:spPr>
          <a:xfrm rot="-5400000" flipH="1">
            <a:off x="1092172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8"/>
          <p:cNvGrpSpPr/>
          <p:nvPr/>
        </p:nvGrpSpPr>
        <p:grpSpPr>
          <a:xfrm flipH="1">
            <a:off x="75" y="24"/>
            <a:ext cx="209400" cy="5143324"/>
            <a:chOff x="8934596" y="24"/>
            <a:chExt cx="209400" cy="5143324"/>
          </a:xfrm>
        </p:grpSpPr>
        <p:sp>
          <p:nvSpPr>
            <p:cNvPr id="112" name="Google Shape;112;p8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8"/>
          <p:cNvGrpSpPr/>
          <p:nvPr/>
        </p:nvGrpSpPr>
        <p:grpSpPr>
          <a:xfrm flipH="1">
            <a:off x="8934600" y="24"/>
            <a:ext cx="209400" cy="5143324"/>
            <a:chOff x="71" y="24"/>
            <a:chExt cx="209400" cy="5143324"/>
          </a:xfrm>
        </p:grpSpPr>
        <p:sp>
          <p:nvSpPr>
            <p:cNvPr id="117" name="Google Shape;117;p8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l="30903" t="59991" r="20105" b="1311"/>
          <a:stretch/>
        </p:blipFill>
        <p:spPr>
          <a:xfrm flipH="1">
            <a:off x="5126294" y="0"/>
            <a:ext cx="3808302" cy="16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/>
          </a:blip>
          <a:srcRect l="10100" t="24439" r="53103" b="-16766"/>
          <a:stretch/>
        </p:blipFill>
        <p:spPr>
          <a:xfrm rot="10800000">
            <a:off x="-3000" y="161930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l="41999" r="32183" b="11300"/>
          <a:stretch/>
        </p:blipFill>
        <p:spPr>
          <a:xfrm flipH="1">
            <a:off x="7109400" y="40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9"/>
          <p:cNvGrpSpPr/>
          <p:nvPr/>
        </p:nvGrpSpPr>
        <p:grpSpPr>
          <a:xfrm rot="-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26" name="Google Shape;126;p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131" name="Google Shape;131;p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>
            <a:spLocks noGrp="1"/>
          </p:cNvSpPr>
          <p:nvPr>
            <p:ph type="ctrTitle"/>
          </p:nvPr>
        </p:nvSpPr>
        <p:spPr>
          <a:xfrm>
            <a:off x="1595100" y="1139275"/>
            <a:ext cx="80484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StepUp </a:t>
            </a:r>
            <a:endParaRPr sz="6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Team: Triple-Threaded</a:t>
            </a:r>
            <a:endParaRPr sz="3400" dirty="0"/>
          </a:p>
        </p:txBody>
      </p:sp>
      <p:sp>
        <p:nvSpPr>
          <p:cNvPr id="420" name="Google Shape;420;p33"/>
          <p:cNvSpPr txBox="1">
            <a:spLocks noGrp="1"/>
          </p:cNvSpPr>
          <p:nvPr>
            <p:ph type="subTitle" idx="1"/>
          </p:nvPr>
        </p:nvSpPr>
        <p:spPr>
          <a:xfrm>
            <a:off x="1672650" y="3601190"/>
            <a:ext cx="57987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up, team up, win together!</a:t>
            </a:r>
            <a:endParaRPr dirty="0"/>
          </a:p>
        </p:txBody>
      </p:sp>
      <p:grpSp>
        <p:nvGrpSpPr>
          <p:cNvPr id="421" name="Google Shape;421;p33"/>
          <p:cNvGrpSpPr/>
          <p:nvPr/>
        </p:nvGrpSpPr>
        <p:grpSpPr>
          <a:xfrm>
            <a:off x="7874392" y="234491"/>
            <a:ext cx="781122" cy="741882"/>
            <a:chOff x="7364550" y="559463"/>
            <a:chExt cx="977013" cy="928049"/>
          </a:xfrm>
        </p:grpSpPr>
        <p:sp>
          <p:nvSpPr>
            <p:cNvPr id="422" name="Google Shape;422;p33"/>
            <p:cNvSpPr/>
            <p:nvPr/>
          </p:nvSpPr>
          <p:spPr>
            <a:xfrm>
              <a:off x="7696400" y="559462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7364550" y="1081500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3"/>
          <p:cNvSpPr/>
          <p:nvPr/>
        </p:nvSpPr>
        <p:spPr>
          <a:xfrm>
            <a:off x="579700" y="30388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8061913" y="40042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/>
        </p:nvSpPr>
        <p:spPr>
          <a:xfrm>
            <a:off x="1307341" y="1908934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Access to Steppy, a wellness chatbot, tips, and curated health videos.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916875" y="1578675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Wellness Resources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1260366" y="3806098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Personalized feedback to improve employee health.</a:t>
            </a:r>
            <a:endParaRPr sz="17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916875" y="3439711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 Progress Review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1272111" y="29442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HR can track participation &amp; wellness progress.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916875" y="2603126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Admin Dashboard 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1102350" y="426975"/>
            <a:ext cx="69393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200"/>
              <a:t>Advanced Features</a:t>
            </a:r>
            <a:endParaRPr sz="3200"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EFE0D21E-B088-43CF-E03C-E159DF86A6A4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01A6E-0EDC-DB7D-7D72-03F17AA5421D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9DBF46D-C11A-18EF-5F0F-E7A90BDD4260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343B1-8B5D-2003-08AA-2D7085E1D6B3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B739F0C9-4D35-5883-8945-CB9B72C7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DCAE2C2C-FB96-C7A3-FA15-C243F5D7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0E67FA4-1251-2F1B-718D-3AEB8E75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A8C4CFB0-BB85-06DD-8F6D-C0977FEC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436;p35" title="logo - Copy.png">
            <a:extLst>
              <a:ext uri="{FF2B5EF4-FFF2-40B4-BE49-F238E27FC236}">
                <a16:creationId xmlns:a16="http://schemas.microsoft.com/office/drawing/2014/main" id="{C63CC790-0DD9-EBF8-C224-AAEB4B689F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1356600" y="3504152"/>
            <a:ext cx="64308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Market Landscape &amp; Competitor Comparison</a:t>
            </a:r>
            <a:endParaRPr sz="3000" dirty="0"/>
          </a:p>
        </p:txBody>
      </p:sp>
      <p:pic>
        <p:nvPicPr>
          <p:cNvPr id="509" name="Google Shape;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88" y="504302"/>
            <a:ext cx="5340225" cy="27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E7279B92-2FCB-6A48-1A28-CB87587F37EE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CB6D0-042F-70D0-8843-8B0A474DEC7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C1D2C345-A368-5920-B859-0CB0610878DC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34552283-BDC4-9839-7D3D-15A89101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F80D245-EEDE-ACBE-73DA-1BC447686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726CC5A-110D-2D8B-C37D-AD79CAF2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E28A2E88-4328-4D9F-2B04-0322CF2836A0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39FA6BB8-BA16-9F7C-4094-7CF6D82B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436;p35" title="logo - Copy.png">
            <a:extLst>
              <a:ext uri="{FF2B5EF4-FFF2-40B4-BE49-F238E27FC236}">
                <a16:creationId xmlns:a16="http://schemas.microsoft.com/office/drawing/2014/main" id="{4AA811C9-D969-649B-7E4A-93FD742CF31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>
            <a:spLocks noGrp="1"/>
          </p:cNvSpPr>
          <p:nvPr>
            <p:ph type="subTitle" idx="4"/>
          </p:nvPr>
        </p:nvSpPr>
        <p:spPr>
          <a:xfrm>
            <a:off x="50857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Regional Highlights</a:t>
            </a:r>
            <a:endParaRPr sz="210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Market Snapshot</a:t>
            </a:r>
            <a:endParaRPr sz="2600"/>
          </a:p>
        </p:txBody>
      </p:sp>
      <p:sp>
        <p:nvSpPr>
          <p:cNvPr id="516" name="Google Shape;516;p43"/>
          <p:cNvSpPr txBox="1">
            <a:spLocks noGrp="1"/>
          </p:cNvSpPr>
          <p:nvPr>
            <p:ph type="subTitle" idx="1"/>
          </p:nvPr>
        </p:nvSpPr>
        <p:spPr>
          <a:xfrm>
            <a:off x="49800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North America leads (~40% market share)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Europe is strong and rising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Asia-Pacific is the fastest-growing region (APAC projected ~9% CAGR; India ~9.5%)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7" name="Google Shape;517;p43"/>
          <p:cNvSpPr txBox="1">
            <a:spLocks noGrp="1"/>
          </p:cNvSpPr>
          <p:nvPr>
            <p:ph type="subTitle" idx="2"/>
          </p:nvPr>
        </p:nvSpPr>
        <p:spPr>
          <a:xfrm>
            <a:off x="13616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corporate wellness market is booming — valued at </a:t>
            </a:r>
            <a:r>
              <a:rPr lang="en" sz="1400" b="1"/>
              <a:t>USD 70.6 B</a:t>
            </a:r>
            <a:r>
              <a:rPr lang="en" sz="1400"/>
              <a:t> in 2024 and expected to double to </a:t>
            </a:r>
            <a:r>
              <a:rPr lang="en" sz="1400" b="1"/>
              <a:t>USD 128 B</a:t>
            </a:r>
            <a:r>
              <a:rPr lang="en" sz="1400"/>
              <a:t> by 2033 (6% annual growth). Platforms alone are set to jump from </a:t>
            </a:r>
            <a:r>
              <a:rPr lang="en" sz="1400" b="1"/>
              <a:t>USD 2.7 B to USD 7.5 B (12% CAGR</a:t>
            </a:r>
            <a:r>
              <a:rPr lang="en" sz="1400"/>
              <a:t>)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518" name="Google Shape;518;p43"/>
          <p:cNvSpPr txBox="1">
            <a:spLocks noGrp="1"/>
          </p:cNvSpPr>
          <p:nvPr>
            <p:ph type="subTitle" idx="3"/>
          </p:nvPr>
        </p:nvSpPr>
        <p:spPr>
          <a:xfrm>
            <a:off x="13616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Global Market Growth</a:t>
            </a:r>
            <a:endParaRPr sz="210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19" name="Google Shape;519;p43"/>
          <p:cNvSpPr/>
          <p:nvPr/>
        </p:nvSpPr>
        <p:spPr>
          <a:xfrm rot="10800000">
            <a:off x="7406313" y="205837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054DAF4-093D-ABFE-A81E-900FEB0566E3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0D80-8554-4ABF-D350-ECC408A77C17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714361C-A9CD-B08E-26C6-883E07E56492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738E10BE-C903-BF4D-382D-AAEFE2D7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A80F8716-33B4-3476-C933-4B65974C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D83EC9B-0518-4614-3070-7907118F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A5ABCE94-794D-6A08-2136-387F744B1703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93E5557E-36E5-790B-2D7E-301A41BF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436;p35" title="logo - Copy.png">
            <a:extLst>
              <a:ext uri="{FF2B5EF4-FFF2-40B4-BE49-F238E27FC236}">
                <a16:creationId xmlns:a16="http://schemas.microsoft.com/office/drawing/2014/main" id="{DD25EB85-990C-DBD8-9284-D86DF24216C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>
            <a:spLocks noGrp="1"/>
          </p:cNvSpPr>
          <p:nvPr>
            <p:ph type="title"/>
          </p:nvPr>
        </p:nvSpPr>
        <p:spPr>
          <a:xfrm>
            <a:off x="734983" y="2828425"/>
            <a:ext cx="49791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Why Now? (Growth Drivers)</a:t>
            </a:r>
            <a:endParaRPr sz="2100" dirty="0"/>
          </a:p>
        </p:txBody>
      </p:sp>
      <p:sp>
        <p:nvSpPr>
          <p:cNvPr id="525" name="Google Shape;525;p44"/>
          <p:cNvSpPr txBox="1">
            <a:spLocks noGrp="1"/>
          </p:cNvSpPr>
          <p:nvPr>
            <p:ph type="subTitle" idx="1"/>
          </p:nvPr>
        </p:nvSpPr>
        <p:spPr>
          <a:xfrm>
            <a:off x="563575" y="3457225"/>
            <a:ext cx="48759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Employers see up to 30% healthcare cost reduction with wellness programs.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Millennials and Gen Z are recession-resistant spenders on fitness—spending on fitness centers rose 7% YOY.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AI, wearables, and gamified engagement are transforming wellness platforms—growth matches our feature direction.</a:t>
            </a:r>
            <a:endParaRPr/>
          </a:p>
        </p:txBody>
      </p:sp>
      <p:pic>
        <p:nvPicPr>
          <p:cNvPr id="526" name="Google Shape;5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83" y="152400"/>
            <a:ext cx="4875777" cy="253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723" y="152400"/>
            <a:ext cx="3239878" cy="4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103953B9-16FD-6F45-4893-8C28CC06C22C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C4544-6118-10F9-B000-0D1BF5082B6F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D2CE7D5-7363-C825-D4AF-F8B494E99882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E8D28EA1-1F7E-F19B-A2D4-6F9BA05C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E28C2DC7-D0E7-C4B2-AD3B-688E897F5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D2B6973-ED91-92CD-45B9-57E1AA686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52A7BD18-360E-4CB0-875B-5B3D5DCED093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EFBAB4C5-DE05-232F-2B8C-9F0F9625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36;p35" title="logo - Copy.png">
            <a:extLst>
              <a:ext uri="{FF2B5EF4-FFF2-40B4-BE49-F238E27FC236}">
                <a16:creationId xmlns:a16="http://schemas.microsoft.com/office/drawing/2014/main" id="{A56977B1-F321-033D-F99A-C7399E359D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xfrm>
            <a:off x="713250" y="797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Landscape</a:t>
            </a:r>
            <a:endParaRPr/>
          </a:p>
        </p:txBody>
      </p:sp>
      <p:sp>
        <p:nvSpPr>
          <p:cNvPr id="533" name="Google Shape;533;p45"/>
          <p:cNvSpPr/>
          <p:nvPr/>
        </p:nvSpPr>
        <p:spPr>
          <a:xfrm>
            <a:off x="7956363" y="44502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534" name="Google Shape;534;p45"/>
          <p:cNvGraphicFramePr/>
          <p:nvPr/>
        </p:nvGraphicFramePr>
        <p:xfrm>
          <a:off x="905525" y="19363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{5B043EC3-84DB-4882-9498-ED15A2FDA567}</a:tableStyleId>
              </a:tblPr>
              <a:tblGrid>
                <a:gridCol w="22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Top Competitors</a:t>
                      </a:r>
                      <a:endParaRPr b="1" i="1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Strength/Focus</a:t>
                      </a:r>
                      <a:endParaRPr b="1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Virgin Pulse</a:t>
                      </a:r>
                      <a:endParaRPr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Holistic well-being (physical, mental, social)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Limeade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Well-being and inclusion + positive workplace culture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Welltok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Data-driven personalized health recommendations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ComPsych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Employee assistance &amp; behavioral health services</a:t>
                      </a:r>
                      <a:endParaRPr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E07586B-E2C8-3E49-7CE7-3C5399BFCB16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33C8A-E558-947D-12C7-4A21DCEAEDB2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75A030D-8AD8-DE52-7F1C-0262FAD34144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461B178C-84C8-A414-7203-D31E5BA9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4C103C6D-6D86-C0EC-BDF9-777D8898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B727778-7BC6-AFEE-D7D1-FE1DA589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FCC4ABB-2139-ACE1-07EB-F30A2A7D3909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B561E872-4519-5137-161D-BB00C9F0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436;p35" title="logo - Copy.png">
            <a:extLst>
              <a:ext uri="{FF2B5EF4-FFF2-40B4-BE49-F238E27FC236}">
                <a16:creationId xmlns:a16="http://schemas.microsoft.com/office/drawing/2014/main" id="{B507A745-3F9E-D8A7-653E-C7CD89B0FA4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subTitle" idx="6"/>
          </p:nvPr>
        </p:nvSpPr>
        <p:spPr>
          <a:xfrm>
            <a:off x="987846" y="3084058"/>
            <a:ext cx="29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Profile Review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BETTER?</a:t>
            </a:r>
            <a:endParaRPr/>
          </a:p>
        </p:txBody>
      </p:sp>
      <p:sp>
        <p:nvSpPr>
          <p:cNvPr id="563" name="Google Shape;563;p47"/>
          <p:cNvSpPr txBox="1">
            <a:spLocks noGrp="1"/>
          </p:cNvSpPr>
          <p:nvPr>
            <p:ph type="subTitle" idx="2"/>
          </p:nvPr>
        </p:nvSpPr>
        <p:spPr>
          <a:xfrm>
            <a:off x="4685222" y="1826229"/>
            <a:ext cx="33228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Most apps focus only on “steps.”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 gives holistic wellness: quick chatbot for instant motivation, curated videos/resources for healthy habits.</a:t>
            </a:r>
            <a:endParaRPr/>
          </a:p>
        </p:txBody>
      </p:sp>
      <p:sp>
        <p:nvSpPr>
          <p:cNvPr id="564" name="Google Shape;564;p47"/>
          <p:cNvSpPr txBox="1">
            <a:spLocks noGrp="1"/>
          </p:cNvSpPr>
          <p:nvPr>
            <p:ph type="subTitle" idx="3"/>
          </p:nvPr>
        </p:nvSpPr>
        <p:spPr>
          <a:xfrm>
            <a:off x="987847" y="3464738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Competitors: generic insights.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Ours: personalized AI feedback → tells users where they’re slacking, what they’re excelling at.</a:t>
            </a:r>
            <a:endParaRPr/>
          </a:p>
        </p:txBody>
      </p:sp>
      <p:sp>
        <p:nvSpPr>
          <p:cNvPr id="565" name="Google Shape;565;p47"/>
          <p:cNvSpPr txBox="1">
            <a:spLocks noGrp="1"/>
          </p:cNvSpPr>
          <p:nvPr>
            <p:ph type="subTitle" idx="4"/>
          </p:nvPr>
        </p:nvSpPr>
        <p:spPr>
          <a:xfrm>
            <a:off x="5107974" y="3570443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Leaderboards exist everywhere, but we’ll highlight top 3 badges + streaks so there’s social recognition beyond just a number.</a:t>
            </a:r>
            <a:endParaRPr/>
          </a:p>
        </p:txBody>
      </p:sp>
      <p:sp>
        <p:nvSpPr>
          <p:cNvPr id="566" name="Google Shape;566;p47"/>
          <p:cNvSpPr txBox="1">
            <a:spLocks noGrp="1"/>
          </p:cNvSpPr>
          <p:nvPr>
            <p:ph type="subTitle" idx="5"/>
          </p:nvPr>
        </p:nvSpPr>
        <p:spPr>
          <a:xfrm>
            <a:off x="929131" y="1123413"/>
            <a:ext cx="27546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with StepCoins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7" name="Google Shape;567;p47"/>
          <p:cNvSpPr txBox="1">
            <a:spLocks noGrp="1"/>
          </p:cNvSpPr>
          <p:nvPr>
            <p:ph type="subTitle" idx="7"/>
          </p:nvPr>
        </p:nvSpPr>
        <p:spPr>
          <a:xfrm>
            <a:off x="4685197" y="1484004"/>
            <a:ext cx="381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Wellness Resources (Chatbot + Videos)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8" name="Google Shape;568;p47"/>
          <p:cNvSpPr txBox="1">
            <a:spLocks noGrp="1"/>
          </p:cNvSpPr>
          <p:nvPr>
            <p:ph type="subTitle" idx="8"/>
          </p:nvPr>
        </p:nvSpPr>
        <p:spPr>
          <a:xfrm>
            <a:off x="5107950" y="3189761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Leaderboard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9" name="Google Shape;569;p47"/>
          <p:cNvSpPr txBox="1">
            <a:spLocks noGrp="1"/>
          </p:cNvSpPr>
          <p:nvPr>
            <p:ph type="body" idx="4294967295"/>
          </p:nvPr>
        </p:nvSpPr>
        <p:spPr>
          <a:xfrm>
            <a:off x="747081" y="1858113"/>
            <a:ext cx="32478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 usually stop at tracking + leaderboards.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 app adds a reward economy (StepCoins) → people feel a sense of achievement AND can redeem them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u="sng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CE2932F6-80AD-5A5B-57B6-4EE2874D7FA9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F94D9-A265-7A8B-3D28-12B509BC3A40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E5E98588-9301-3458-8B07-C5BF5782112F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792E04DF-1D31-8665-789E-733A60E3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CB256CE8-C278-E334-F3A6-6E75C1C2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92F4C-7EB7-631B-ECEA-2F525AC7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A0D62D37-AE3D-E58E-FAE3-5480BE08C8E0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99B41618-EE4B-5A0A-E2AC-CAE86BB0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436;p35" title="logo - Copy.png">
            <a:extLst>
              <a:ext uri="{FF2B5EF4-FFF2-40B4-BE49-F238E27FC236}">
                <a16:creationId xmlns:a16="http://schemas.microsoft.com/office/drawing/2014/main" id="{4E4954FF-A0F9-70DC-8869-2EA6290F702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5C2DD775-00C9-9F45-BE84-851B05FC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>
            <a:extLst>
              <a:ext uri="{FF2B5EF4-FFF2-40B4-BE49-F238E27FC236}">
                <a16:creationId xmlns:a16="http://schemas.microsoft.com/office/drawing/2014/main" id="{24FF8341-2080-14D0-048D-D7371377D98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87846" y="3084058"/>
            <a:ext cx="29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Profile Review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2" name="Google Shape;562;p47">
            <a:extLst>
              <a:ext uri="{FF2B5EF4-FFF2-40B4-BE49-F238E27FC236}">
                <a16:creationId xmlns:a16="http://schemas.microsoft.com/office/drawing/2014/main" id="{A18FC6AE-8D70-590C-86D7-D9EE064E3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ARE WE BETTER?</a:t>
            </a:r>
            <a:endParaRPr dirty="0"/>
          </a:p>
        </p:txBody>
      </p:sp>
      <p:sp>
        <p:nvSpPr>
          <p:cNvPr id="563" name="Google Shape;563;p47">
            <a:extLst>
              <a:ext uri="{FF2B5EF4-FFF2-40B4-BE49-F238E27FC236}">
                <a16:creationId xmlns:a16="http://schemas.microsoft.com/office/drawing/2014/main" id="{3E33B12A-09F3-82F2-6C6D-126457C7FFF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85222" y="1826229"/>
            <a:ext cx="33228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Most apps focus only on “steps.”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 gives holistic wellness: quick chatbot for instant motivation, curated videos/resources for healthy habits.</a:t>
            </a:r>
            <a:endParaRPr/>
          </a:p>
        </p:txBody>
      </p:sp>
      <p:sp>
        <p:nvSpPr>
          <p:cNvPr id="564" name="Google Shape;564;p47">
            <a:extLst>
              <a:ext uri="{FF2B5EF4-FFF2-40B4-BE49-F238E27FC236}">
                <a16:creationId xmlns:a16="http://schemas.microsoft.com/office/drawing/2014/main" id="{88DDF646-5356-34C5-B810-B80F294B9D3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87847" y="3464738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Competitors: generic insights.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Ours: personalized AI feedback → tells users where they’re slacking, what they’re excelling at.</a:t>
            </a:r>
            <a:endParaRPr/>
          </a:p>
        </p:txBody>
      </p:sp>
      <p:sp>
        <p:nvSpPr>
          <p:cNvPr id="565" name="Google Shape;565;p47">
            <a:extLst>
              <a:ext uri="{FF2B5EF4-FFF2-40B4-BE49-F238E27FC236}">
                <a16:creationId xmlns:a16="http://schemas.microsoft.com/office/drawing/2014/main" id="{D858168C-BE56-8F4A-4E81-BACC0C77F19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07974" y="3570443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Leaderboards exist everywhere, but we’ll highlight top 3 badges + streaks so there’s social recognition beyond just a number.</a:t>
            </a:r>
            <a:endParaRPr/>
          </a:p>
        </p:txBody>
      </p:sp>
      <p:sp>
        <p:nvSpPr>
          <p:cNvPr id="566" name="Google Shape;566;p47">
            <a:extLst>
              <a:ext uri="{FF2B5EF4-FFF2-40B4-BE49-F238E27FC236}">
                <a16:creationId xmlns:a16="http://schemas.microsoft.com/office/drawing/2014/main" id="{B7F1BDF3-960C-AE8C-1DF1-CFCF70CAD7E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929131" y="1123413"/>
            <a:ext cx="27546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with StepCoins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7" name="Google Shape;567;p47">
            <a:extLst>
              <a:ext uri="{FF2B5EF4-FFF2-40B4-BE49-F238E27FC236}">
                <a16:creationId xmlns:a16="http://schemas.microsoft.com/office/drawing/2014/main" id="{B54A625B-0F32-AA48-A71D-67D0244CD31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685197" y="1484004"/>
            <a:ext cx="381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Wellness Resources (Chatbot + Videos)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8" name="Google Shape;568;p47">
            <a:extLst>
              <a:ext uri="{FF2B5EF4-FFF2-40B4-BE49-F238E27FC236}">
                <a16:creationId xmlns:a16="http://schemas.microsoft.com/office/drawing/2014/main" id="{EA19CD63-B5ED-DDFB-66FF-A24B38CA1F8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107950" y="3189761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Leaderboard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9" name="Google Shape;569;p47">
            <a:extLst>
              <a:ext uri="{FF2B5EF4-FFF2-40B4-BE49-F238E27FC236}">
                <a16:creationId xmlns:a16="http://schemas.microsoft.com/office/drawing/2014/main" id="{6733DEBD-D98C-B828-3FCF-D4DE154D04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47081" y="1858113"/>
            <a:ext cx="32478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 usually stop at tracking + leaderboards.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 app adds a reward economy (StepCoins) → people feel a sense of achievement AND can redeem them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u="sng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219B363A-94A3-89B3-1F34-D18DB511BC37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2EBD-9F8D-88A1-167A-0A10FA7378C3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0925D90-EAF1-CE0C-1988-BFE027EC2BA7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7D483AEF-4E16-5A75-9357-6EE027BB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8D4209F6-4208-658C-565C-590FC87A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039A9D7-F624-4C91-DEAF-FDB8BEB6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45BBED4D-8AF0-D07C-02AD-43CFA8D32DBF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E1522E5F-41C4-53C5-0F78-19FE9ECA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436;p35" title="logo - Copy.png">
            <a:extLst>
              <a:ext uri="{FF2B5EF4-FFF2-40B4-BE49-F238E27FC236}">
                <a16:creationId xmlns:a16="http://schemas.microsoft.com/office/drawing/2014/main" id="{FA7EFD88-CFD0-0271-E4D5-D71462E3EF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81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C5000AF4-F495-F607-E37F-617AC2AB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435;p35">
            <a:extLst>
              <a:ext uri="{FF2B5EF4-FFF2-40B4-BE49-F238E27FC236}">
                <a16:creationId xmlns:a16="http://schemas.microsoft.com/office/drawing/2014/main" id="{6B20AE62-2461-EB80-1425-1EF66061F420}"/>
              </a:ext>
            </a:extLst>
          </p:cNvPr>
          <p:cNvSpPr txBox="1">
            <a:spLocks/>
          </p:cNvSpPr>
          <p:nvPr/>
        </p:nvSpPr>
        <p:spPr>
          <a:xfrm>
            <a:off x="3721395" y="1368285"/>
            <a:ext cx="4600830" cy="174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 b="0" i="0" u="none" strike="noStrike" cap="non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r>
              <a:rPr lang="en-IN" sz="4800" dirty="0"/>
              <a:t>StepUp</a:t>
            </a:r>
          </a:p>
          <a:p>
            <a:r>
              <a:rPr lang="en-IN" sz="4800" dirty="0"/>
              <a:t>Technical</a:t>
            </a:r>
          </a:p>
          <a:p>
            <a:r>
              <a:rPr lang="en-IN" sz="4800" dirty="0"/>
              <a:t>Details</a:t>
            </a:r>
          </a:p>
        </p:txBody>
      </p:sp>
      <p:pic>
        <p:nvPicPr>
          <p:cNvPr id="30" name="Google Shape;436;p35" title="logo - Copy.png">
            <a:extLst>
              <a:ext uri="{FF2B5EF4-FFF2-40B4-BE49-F238E27FC236}">
                <a16:creationId xmlns:a16="http://schemas.microsoft.com/office/drawing/2014/main" id="{26DB9965-991B-040F-F08A-037469483B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75" y="12094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20;p33">
            <a:extLst>
              <a:ext uri="{FF2B5EF4-FFF2-40B4-BE49-F238E27FC236}">
                <a16:creationId xmlns:a16="http://schemas.microsoft.com/office/drawing/2014/main" id="{13BB1627-D704-F161-8683-65AE67D6C084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B3CF3-02A4-1DB3-31EA-C17987F6108B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4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21DDF080-A7A2-C9F0-255A-25D82065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9D6E7-262E-4160-EE37-A1330512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99"/>
            <a:ext cx="9144000" cy="4927302"/>
          </a:xfrm>
          <a:prstGeom prst="rect">
            <a:avLst/>
          </a:prstGeom>
        </p:spPr>
      </p:pic>
      <p:pic>
        <p:nvPicPr>
          <p:cNvPr id="30" name="Google Shape;436;p35" title="logo - Copy.png">
            <a:extLst>
              <a:ext uri="{FF2B5EF4-FFF2-40B4-BE49-F238E27FC236}">
                <a16:creationId xmlns:a16="http://schemas.microsoft.com/office/drawing/2014/main" id="{7F98B21E-4A83-0329-B6F7-4240505AA1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28" y="189175"/>
            <a:ext cx="871870" cy="8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20;p33">
            <a:extLst>
              <a:ext uri="{FF2B5EF4-FFF2-40B4-BE49-F238E27FC236}">
                <a16:creationId xmlns:a16="http://schemas.microsoft.com/office/drawing/2014/main" id="{2F9F72D5-52CF-F4D2-FE33-CCF7EA0714FB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88D4B9-D735-FB01-F261-E413E5BB306D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D4CD59F-D640-F39F-2312-04795938C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42" y="1222752"/>
            <a:ext cx="8179979" cy="3444948"/>
          </a:xfrm>
          <a:prstGeom prst="rect">
            <a:avLst/>
          </a:prstGeom>
        </p:spPr>
      </p:pic>
      <p:sp>
        <p:nvSpPr>
          <p:cNvPr id="6" name="Google Shape;562;p47">
            <a:extLst>
              <a:ext uri="{FF2B5EF4-FFF2-40B4-BE49-F238E27FC236}">
                <a16:creationId xmlns:a16="http://schemas.microsoft.com/office/drawing/2014/main" id="{9B46BADC-5BF8-FFBA-435A-E4D8419A4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STRUCTURE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38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95EF3420-C5EA-BD70-A216-413365EB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2C845-C36D-811C-C294-7372CA0C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99"/>
            <a:ext cx="9144000" cy="4927302"/>
          </a:xfrm>
          <a:prstGeom prst="rect">
            <a:avLst/>
          </a:prstGeom>
        </p:spPr>
      </p:pic>
      <p:pic>
        <p:nvPicPr>
          <p:cNvPr id="30" name="Google Shape;436;p35" title="logo - Copy.png">
            <a:extLst>
              <a:ext uri="{FF2B5EF4-FFF2-40B4-BE49-F238E27FC236}">
                <a16:creationId xmlns:a16="http://schemas.microsoft.com/office/drawing/2014/main" id="{1162D54B-8C6F-99B1-55F7-011C2DD1F7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28" y="189175"/>
            <a:ext cx="871870" cy="8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20;p33">
            <a:extLst>
              <a:ext uri="{FF2B5EF4-FFF2-40B4-BE49-F238E27FC236}">
                <a16:creationId xmlns:a16="http://schemas.microsoft.com/office/drawing/2014/main" id="{3C87D4F6-907A-A0BE-9146-E139F0764A3E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AF16D4-FD14-B03B-D04E-14CE26C3A421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" name="Google Shape;562;p47">
            <a:extLst>
              <a:ext uri="{FF2B5EF4-FFF2-40B4-BE49-F238E27FC236}">
                <a16:creationId xmlns:a16="http://schemas.microsoft.com/office/drawing/2014/main" id="{C64E4A38-3684-555C-8832-0CFB0D85A1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870" y="4499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API STRUCTURE</a:t>
            </a:r>
            <a:endParaRPr dirty="0"/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EB990DCE-64E3-C4E9-1CE2-97AA7ED5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0" y="1302139"/>
            <a:ext cx="8718699" cy="253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2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FD4CC6B-CCAE-81DD-A3A4-9D4D185D1C6F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C2F82ECA-6E17-6D12-41BA-808A91EFDC3B}"/>
              </a:ext>
            </a:extLst>
          </p:cNvPr>
          <p:cNvSpPr/>
          <p:nvPr/>
        </p:nvSpPr>
        <p:spPr>
          <a:xfrm>
            <a:off x="25125" y="966440"/>
            <a:ext cx="632890" cy="702795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1"/>
          </p:nvPr>
        </p:nvSpPr>
        <p:spPr>
          <a:xfrm>
            <a:off x="854927" y="126382"/>
            <a:ext cx="7449014" cy="832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Unbounded Black" panose="020B0604020202020204" charset="0"/>
              </a:rPr>
              <a:t>Problem Statement</a:t>
            </a:r>
            <a:endParaRPr sz="4000" dirty="0">
              <a:latin typeface="Unbounded Black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88DD4-39F5-39D4-0A08-D1322C15DB19}"/>
              </a:ext>
            </a:extLst>
          </p:cNvPr>
          <p:cNvSpPr txBox="1"/>
          <p:nvPr/>
        </p:nvSpPr>
        <p:spPr>
          <a:xfrm>
            <a:off x="1672650" y="966440"/>
            <a:ext cx="57987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Fira Sans" panose="020B0503050000020004" pitchFamily="34" charset="0"/>
              </a:rPr>
              <a:t>Corporate Wellness s Team Engagement Problem Statement (DSIG 10)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AI-powered</a:t>
            </a:r>
            <a:r>
              <a:rPr lang="en-IN" dirty="0">
                <a:latin typeface="Fira Sans" panose="020B0503050000020004" pitchFamily="34" charset="0"/>
              </a:rPr>
              <a:t> corporate wellness platform for employees to set wellness goals, track progress, and engage in team challenges.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Why it Matters</a:t>
            </a:r>
            <a:r>
              <a:rPr lang="en-IN" dirty="0">
                <a:latin typeface="Fira Sans" panose="020B0503050000020004" pitchFamily="34" charset="0"/>
              </a:rPr>
              <a:t>: </a:t>
            </a:r>
          </a:p>
          <a:p>
            <a:r>
              <a:rPr lang="en-IN" dirty="0">
                <a:latin typeface="Fira Sans" panose="020B0503050000020004" pitchFamily="34" charset="0"/>
              </a:rPr>
              <a:t>Boosts morale, promotes movement, and strengthens workplace  culture.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Data Sources s APIs: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Wearables APIs (steps, calories, activity logs)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Corporate HR data (optional)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Gamification APIs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Prototype Goal (Day 1–2):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Build leaderboard for a single wellness challenge (e.g., steps walked)</a:t>
            </a:r>
          </a:p>
        </p:txBody>
      </p:sp>
      <p:sp>
        <p:nvSpPr>
          <p:cNvPr id="6" name="Google Shape;420;p33">
            <a:extLst>
              <a:ext uri="{FF2B5EF4-FFF2-40B4-BE49-F238E27FC236}">
                <a16:creationId xmlns:a16="http://schemas.microsoft.com/office/drawing/2014/main" id="{4218BA5B-7675-2657-3414-20E027EE70CE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/>
              <a:t>Step up, team up, win together!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77ED9-2486-BDF7-CD72-B87CF18976F2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pic>
        <p:nvPicPr>
          <p:cNvPr id="11" name="Picture 4" descr="Feature - Free shipping and delivery icons">
            <a:extLst>
              <a:ext uri="{FF2B5EF4-FFF2-40B4-BE49-F238E27FC236}">
                <a16:creationId xmlns:a16="http://schemas.microsoft.com/office/drawing/2014/main" id="{5B539387-F4DD-F302-589A-A86B1875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1CC2AAC9-61D8-00BF-2A47-602C4931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2C8FB60-0070-FBF5-F62C-B1F9DCFC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Market research - Free computer icons">
            <a:extLst>
              <a:ext uri="{FF2B5EF4-FFF2-40B4-BE49-F238E27FC236}">
                <a16:creationId xmlns:a16="http://schemas.microsoft.com/office/drawing/2014/main" id="{177BEE7D-A7D6-CA89-2C3B-E622D610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D17EA633-8608-E72E-4800-B6A3D8BE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130FC-46E0-EC80-54AE-0FEDAADC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99"/>
            <a:ext cx="9144000" cy="4927302"/>
          </a:xfrm>
          <a:prstGeom prst="rect">
            <a:avLst/>
          </a:prstGeom>
        </p:spPr>
      </p:pic>
      <p:pic>
        <p:nvPicPr>
          <p:cNvPr id="30" name="Google Shape;436;p35" title="logo - Copy.png">
            <a:extLst>
              <a:ext uri="{FF2B5EF4-FFF2-40B4-BE49-F238E27FC236}">
                <a16:creationId xmlns:a16="http://schemas.microsoft.com/office/drawing/2014/main" id="{317B3A9D-E482-449D-0483-E94E1352BC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28" y="189175"/>
            <a:ext cx="871870" cy="8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20;p33">
            <a:extLst>
              <a:ext uri="{FF2B5EF4-FFF2-40B4-BE49-F238E27FC236}">
                <a16:creationId xmlns:a16="http://schemas.microsoft.com/office/drawing/2014/main" id="{C387BB07-90D4-B57B-21E6-B338BC0AED3D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1B609-2A13-FF80-0065-C8A76B83742D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" name="Google Shape;562;p47">
            <a:extLst>
              <a:ext uri="{FF2B5EF4-FFF2-40B4-BE49-F238E27FC236}">
                <a16:creationId xmlns:a16="http://schemas.microsoft.com/office/drawing/2014/main" id="{28C5623B-550A-9E16-58CA-D1D16E663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870" y="4499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STRUCTURE</a:t>
            </a:r>
            <a:endParaRPr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DF5B738C-ABD2-D6E4-8501-DEB5F4F22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8" y="1427734"/>
            <a:ext cx="8810846" cy="30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4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2E1FEC97-C6C8-1BAA-8F30-2B6FED4A1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89DE4-6250-9C35-0839-BFBFC567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99"/>
            <a:ext cx="9144000" cy="4927302"/>
          </a:xfrm>
          <a:prstGeom prst="rect">
            <a:avLst/>
          </a:prstGeom>
        </p:spPr>
      </p:pic>
      <p:pic>
        <p:nvPicPr>
          <p:cNvPr id="30" name="Google Shape;436;p35" title="logo - Copy.png">
            <a:extLst>
              <a:ext uri="{FF2B5EF4-FFF2-40B4-BE49-F238E27FC236}">
                <a16:creationId xmlns:a16="http://schemas.microsoft.com/office/drawing/2014/main" id="{775DDBE8-7809-14D5-1749-85A3D06E91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28" y="189175"/>
            <a:ext cx="871870" cy="8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420;p33">
            <a:extLst>
              <a:ext uri="{FF2B5EF4-FFF2-40B4-BE49-F238E27FC236}">
                <a16:creationId xmlns:a16="http://schemas.microsoft.com/office/drawing/2014/main" id="{DBC5F68D-0BE9-7458-E5BE-4AB549EAF7C1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7F6105-6B9A-CE5E-0A08-15A6FAC63390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" name="Google Shape;562;p47">
            <a:extLst>
              <a:ext uri="{FF2B5EF4-FFF2-40B4-BE49-F238E27FC236}">
                <a16:creationId xmlns:a16="http://schemas.microsoft.com/office/drawing/2014/main" id="{F6A9223E-E244-1CC2-D348-A003F800A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1870" y="4499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STRUCTURE</a:t>
            </a:r>
            <a:endParaRPr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96759D7D-5942-A3F8-BDEB-1757BC1CA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8" y="1427734"/>
            <a:ext cx="8810846" cy="30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F3C27B1-0A43-F4BC-75B0-7949645C92DB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93826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4400" b="1" dirty="0"/>
              <a:t>     </a:t>
            </a:r>
          </a:p>
          <a:p>
            <a:pPr marL="0" indent="0"/>
            <a:r>
              <a:rPr lang="en-US" sz="4400" b="1" dirty="0"/>
              <a:t>    </a:t>
            </a:r>
            <a:r>
              <a:rPr lang="en-US" sz="6000" b="1" dirty="0"/>
              <a:t>Step up, team up, win together!</a:t>
            </a:r>
            <a:endParaRPr lang="en-US" sz="2400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74" name="Google Shape;57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3">
                    <a:lumMod val="85000"/>
                  </a:schemeClr>
                </a:solidFill>
              </a:rPr>
              <a:t>Thank You!</a:t>
            </a:r>
            <a:endParaRPr sz="510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75" name="Google Shape;575;p48"/>
          <p:cNvSpPr txBox="1">
            <a:spLocks noGrp="1"/>
          </p:cNvSpPr>
          <p:nvPr>
            <p:ph type="title" idx="2"/>
          </p:nvPr>
        </p:nvSpPr>
        <p:spPr>
          <a:xfrm>
            <a:off x="145240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01</a:t>
            </a:r>
            <a:endParaRPr sz="1900" dirty="0"/>
          </a:p>
        </p:txBody>
      </p:sp>
      <p:sp>
        <p:nvSpPr>
          <p:cNvPr id="576" name="Google Shape;576;p48"/>
          <p:cNvSpPr txBox="1">
            <a:spLocks noGrp="1"/>
          </p:cNvSpPr>
          <p:nvPr>
            <p:ph type="title" idx="4"/>
          </p:nvPr>
        </p:nvSpPr>
        <p:spPr>
          <a:xfrm>
            <a:off x="412570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02</a:t>
            </a:r>
            <a:endParaRPr sz="1900"/>
          </a:p>
        </p:txBody>
      </p:sp>
      <p:sp>
        <p:nvSpPr>
          <p:cNvPr id="577" name="Google Shape;577;p48"/>
          <p:cNvSpPr txBox="1">
            <a:spLocks noGrp="1"/>
          </p:cNvSpPr>
          <p:nvPr>
            <p:ph type="title" idx="6"/>
          </p:nvPr>
        </p:nvSpPr>
        <p:spPr>
          <a:xfrm>
            <a:off x="677475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03</a:t>
            </a:r>
            <a:endParaRPr sz="1900"/>
          </a:p>
        </p:txBody>
      </p:sp>
      <p:sp>
        <p:nvSpPr>
          <p:cNvPr id="578" name="Google Shape;578;p48"/>
          <p:cNvSpPr txBox="1">
            <a:spLocks noGrp="1"/>
          </p:cNvSpPr>
          <p:nvPr>
            <p:ph type="subTitle" idx="1"/>
          </p:nvPr>
        </p:nvSpPr>
        <p:spPr>
          <a:xfrm>
            <a:off x="74425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>
                    <a:lumMod val="85000"/>
                  </a:schemeClr>
                </a:solidFill>
              </a:rPr>
              <a:t>Subhayan Niyogi</a:t>
            </a:r>
            <a:endParaRPr sz="1400" dirty="0">
              <a:solidFill>
                <a:schemeClr val="accent3">
                  <a:lumMod val="8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>
                  <a:lumMod val="8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79" name="Google Shape;579;p48"/>
          <p:cNvSpPr txBox="1">
            <a:spLocks noGrp="1"/>
          </p:cNvSpPr>
          <p:nvPr>
            <p:ph type="subTitle" idx="8"/>
          </p:nvPr>
        </p:nvSpPr>
        <p:spPr>
          <a:xfrm>
            <a:off x="341755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>
                    <a:lumMod val="85000"/>
                  </a:schemeClr>
                </a:solidFill>
              </a:rPr>
              <a:t>Parnika Sen</a:t>
            </a:r>
            <a:endParaRPr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80" name="Google Shape;580;p48"/>
          <p:cNvSpPr txBox="1">
            <a:spLocks noGrp="1"/>
          </p:cNvSpPr>
          <p:nvPr>
            <p:ph type="subTitle" idx="9"/>
          </p:nvPr>
        </p:nvSpPr>
        <p:spPr>
          <a:xfrm>
            <a:off x="606660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>
                    <a:lumMod val="85000"/>
                  </a:schemeClr>
                </a:solidFill>
              </a:rPr>
              <a:t>Souptik Dam</a:t>
            </a:r>
            <a:endParaRPr sz="140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81" name="Google Shape;581;p48"/>
          <p:cNvSpPr/>
          <p:nvPr/>
        </p:nvSpPr>
        <p:spPr>
          <a:xfrm>
            <a:off x="7952650" y="293763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limate Crisis"/>
              <a:ea typeface="Climate Crisis"/>
              <a:cs typeface="Climate Crisis"/>
              <a:sym typeface="Climate Crisis"/>
            </a:endParaRPr>
          </a:p>
        </p:txBody>
      </p: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3213222" y="3524533"/>
            <a:ext cx="29508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3">
                    <a:lumMod val="85000"/>
                  </a:schemeClr>
                </a:solidFill>
              </a:rPr>
              <a:t>CONTRIBUTORS</a:t>
            </a:r>
            <a:endParaRPr sz="16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191AA-15CD-0B57-EC57-25FD78E0C1DF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title"/>
          </p:nvPr>
        </p:nvSpPr>
        <p:spPr>
          <a:xfrm>
            <a:off x="642775" y="344580"/>
            <a:ext cx="3780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The Problem</a:t>
            </a:r>
            <a:endParaRPr sz="2700" dirty="0"/>
          </a:p>
        </p:txBody>
      </p:sp>
      <p:sp>
        <p:nvSpPr>
          <p:cNvPr id="442" name="Google Shape;442;p36"/>
          <p:cNvSpPr txBox="1">
            <a:spLocks noGrp="1"/>
          </p:cNvSpPr>
          <p:nvPr>
            <p:ph type="subTitle" idx="1"/>
          </p:nvPr>
        </p:nvSpPr>
        <p:spPr>
          <a:xfrm>
            <a:off x="642775" y="1800275"/>
            <a:ext cx="41562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70% of employees feel workplace wellness directly impacts their </a:t>
            </a:r>
            <a:r>
              <a:rPr lang="en" sz="1300" b="1" dirty="0"/>
              <a:t>productivity</a:t>
            </a:r>
            <a:r>
              <a:rPr lang="en" sz="1300" dirty="0"/>
              <a:t>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Corporate employees often have </a:t>
            </a:r>
            <a:r>
              <a:rPr lang="en" sz="1300" b="1" dirty="0"/>
              <a:t>sedentary lifestyles</a:t>
            </a:r>
            <a:r>
              <a:rPr lang="en" sz="1300" dirty="0"/>
              <a:t> → low energy, reduced focus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Engagement drops when wellness isn’t encouraged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Lack of fun wellness initiatives leads to </a:t>
            </a:r>
            <a:r>
              <a:rPr lang="en" sz="1300" b="1" dirty="0"/>
              <a:t>weaker team bonding &amp; lower morale</a:t>
            </a:r>
            <a:endParaRPr sz="1300"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b="1" dirty="0"/>
          </a:p>
        </p:txBody>
      </p:sp>
      <p:sp>
        <p:nvSpPr>
          <p:cNvPr id="443" name="Google Shape;443;p36"/>
          <p:cNvSpPr/>
          <p:nvPr/>
        </p:nvSpPr>
        <p:spPr>
          <a:xfrm>
            <a:off x="390638" y="4081738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4727325" y="81597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963" y="400050"/>
            <a:ext cx="42195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4006A19-2444-9E96-25F2-44084F451F0F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27D06-5B62-8983-A574-B265EC5AB7C6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B9A8EA0-FDFB-B1C6-2350-48ACF476D1D9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Feature - Free shipping and delivery icons">
            <a:extLst>
              <a:ext uri="{FF2B5EF4-FFF2-40B4-BE49-F238E27FC236}">
                <a16:creationId xmlns:a16="http://schemas.microsoft.com/office/drawing/2014/main" id="{76E695A5-94FC-83F8-AD7A-6F0DCCEA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C9D5349D-7209-F617-3BFE-D70355315C91}"/>
              </a:ext>
            </a:extLst>
          </p:cNvPr>
          <p:cNvSpPr/>
          <p:nvPr/>
        </p:nvSpPr>
        <p:spPr>
          <a:xfrm>
            <a:off x="25125" y="966440"/>
            <a:ext cx="632890" cy="702795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09CDE660-18D8-2171-878E-5928B4D49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39D41B-D0B7-B1D4-764E-80AE4127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ket research - Free computer icons">
            <a:extLst>
              <a:ext uri="{FF2B5EF4-FFF2-40B4-BE49-F238E27FC236}">
                <a16:creationId xmlns:a16="http://schemas.microsoft.com/office/drawing/2014/main" id="{448F2D0D-99CE-71C4-8EC2-6515670C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1E83096E-CA2C-44A7-9BF5-F272E765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>
            <a:extLst>
              <a:ext uri="{FF2B5EF4-FFF2-40B4-BE49-F238E27FC236}">
                <a16:creationId xmlns:a16="http://schemas.microsoft.com/office/drawing/2014/main" id="{D5103D0B-A8CB-6359-14D7-BC43E78F3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Solution</a:t>
            </a:r>
            <a:endParaRPr sz="2900"/>
          </a:p>
        </p:txBody>
      </p:sp>
      <p:sp>
        <p:nvSpPr>
          <p:cNvPr id="457" name="Google Shape;457;p37">
            <a:extLst>
              <a:ext uri="{FF2B5EF4-FFF2-40B4-BE49-F238E27FC236}">
                <a16:creationId xmlns:a16="http://schemas.microsoft.com/office/drawing/2014/main" id="{BB6EA1E5-813E-F0A8-2255-9F42CFEEEBE1}"/>
              </a:ext>
            </a:extLst>
          </p:cNvPr>
          <p:cNvSpPr/>
          <p:nvPr/>
        </p:nvSpPr>
        <p:spPr>
          <a:xfrm>
            <a:off x="7982925" y="4450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7">
            <a:extLst>
              <a:ext uri="{FF2B5EF4-FFF2-40B4-BE49-F238E27FC236}">
                <a16:creationId xmlns:a16="http://schemas.microsoft.com/office/drawing/2014/main" id="{690C13AD-C05E-9BEC-3650-4A5B5A0B2E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3925" y="1190000"/>
            <a:ext cx="6945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/>
              <a:t>An AI-powered corporate wellness app:</a:t>
            </a:r>
            <a:endParaRPr sz="2100" b="1" i="1" dirty="0"/>
          </a:p>
        </p:txBody>
      </p:sp>
      <p:pic>
        <p:nvPicPr>
          <p:cNvPr id="14" name="Google Shape;436;p35" title="logo - Copy.png">
            <a:extLst>
              <a:ext uri="{FF2B5EF4-FFF2-40B4-BE49-F238E27FC236}">
                <a16:creationId xmlns:a16="http://schemas.microsoft.com/office/drawing/2014/main" id="{BC401B2D-96AF-5A05-B3E8-7E43550F23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70" y="1712600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20;p33">
            <a:extLst>
              <a:ext uri="{FF2B5EF4-FFF2-40B4-BE49-F238E27FC236}">
                <a16:creationId xmlns:a16="http://schemas.microsoft.com/office/drawing/2014/main" id="{AA364694-E59C-EFB0-A107-3077AC86F94F}"/>
              </a:ext>
            </a:extLst>
          </p:cNvPr>
          <p:cNvSpPr txBox="1">
            <a:spLocks/>
          </p:cNvSpPr>
          <p:nvPr/>
        </p:nvSpPr>
        <p:spPr>
          <a:xfrm>
            <a:off x="1672650" y="4222675"/>
            <a:ext cx="57987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/>
              <a:t>Step up, team up, win together!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9DD74-CC9D-1CB0-9D53-4A2A0293867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tx1"/>
              </a:solidFill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DA02FFE-4392-B853-B5A8-D31B19ED3F8D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4" descr="Feature - Free shipping and delivery icons">
            <a:extLst>
              <a:ext uri="{FF2B5EF4-FFF2-40B4-BE49-F238E27FC236}">
                <a16:creationId xmlns:a16="http://schemas.microsoft.com/office/drawing/2014/main" id="{10A3A644-CE94-6EC1-9C47-2EDDAB97D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57FEA7F-77A9-F4CC-B7E3-15647784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4C189F-34E1-4353-0B93-3601740A89EC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5FB741A1-4172-F941-F689-19D7D90A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Market research - Free computer icons">
            <a:extLst>
              <a:ext uri="{FF2B5EF4-FFF2-40B4-BE49-F238E27FC236}">
                <a16:creationId xmlns:a16="http://schemas.microsoft.com/office/drawing/2014/main" id="{0D547EFB-A610-F12E-6466-55877C79D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3932663" y="1888057"/>
            <a:ext cx="3969687" cy="1740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Why StepUp?</a:t>
            </a:r>
            <a:endParaRPr sz="4800" dirty="0"/>
          </a:p>
        </p:txBody>
      </p:sp>
      <p:pic>
        <p:nvPicPr>
          <p:cNvPr id="436" name="Google Shape;436;p35" title="logo - Co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75" y="12094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75B7167-932B-C61C-EB09-C97B70AEFDF5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AB3AA-1258-427B-81F2-940ABD58B961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1695521-0D72-17F6-6A79-C7F0006B05CA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559720DA-A1F1-E64D-6283-D427428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E5326815-B81A-F62A-6D94-D80BFEBB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D69151-2623-CEB6-27A9-F6D11F88AF1A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616FC3E-5E5F-A912-070F-3DC97C24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0461501A-B506-3524-21C2-BC7A1999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Solution</a:t>
            </a:r>
            <a:endParaRPr sz="290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4"/>
          </p:nvPr>
        </p:nvSpPr>
        <p:spPr>
          <a:xfrm>
            <a:off x="853925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GOALS</a:t>
            </a:r>
            <a:endParaRPr sz="2000"/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5"/>
          </p:nvPr>
        </p:nvSpPr>
        <p:spPr>
          <a:xfrm>
            <a:off x="3400654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</a:t>
            </a:r>
            <a:endParaRPr sz="2000"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1"/>
          </p:nvPr>
        </p:nvSpPr>
        <p:spPr>
          <a:xfrm>
            <a:off x="853925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Employees can set </a:t>
            </a:r>
            <a:r>
              <a:rPr lang="en" sz="1300" b="1" dirty="0"/>
              <a:t>personal wellness goals</a:t>
            </a:r>
            <a:r>
              <a:rPr lang="en" sz="1300" dirty="0"/>
              <a:t> (steps, activity, calories)</a:t>
            </a:r>
            <a:endParaRPr sz="1300" dirty="0"/>
          </a:p>
        </p:txBody>
      </p:sp>
      <p:sp>
        <p:nvSpPr>
          <p:cNvPr id="454" name="Google Shape;454;p37"/>
          <p:cNvSpPr txBox="1">
            <a:spLocks noGrp="1"/>
          </p:cNvSpPr>
          <p:nvPr>
            <p:ph type="subTitle" idx="2"/>
          </p:nvPr>
        </p:nvSpPr>
        <p:spPr>
          <a:xfrm>
            <a:off x="3400650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Track steps &amp; activity</a:t>
            </a:r>
            <a:r>
              <a:rPr lang="en" sz="1300"/>
              <a:t> with real-time updates on the leaderboard.</a:t>
            </a:r>
            <a:endParaRPr sz="1300"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3"/>
          </p:nvPr>
        </p:nvSpPr>
        <p:spPr>
          <a:xfrm>
            <a:off x="5947375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Join team challenges to encourage collaboration &amp; fun competition.</a:t>
            </a:r>
            <a:endParaRPr sz="1300"/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6"/>
          </p:nvPr>
        </p:nvSpPr>
        <p:spPr>
          <a:xfrm>
            <a:off x="5947375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SPIRIT</a:t>
            </a:r>
            <a:endParaRPr sz="2000"/>
          </a:p>
        </p:txBody>
      </p:sp>
      <p:sp>
        <p:nvSpPr>
          <p:cNvPr id="458" name="Google Shape;458;p37"/>
          <p:cNvSpPr txBox="1">
            <a:spLocks noGrp="1"/>
          </p:cNvSpPr>
          <p:nvPr>
            <p:ph type="subTitle" idx="1"/>
          </p:nvPr>
        </p:nvSpPr>
        <p:spPr>
          <a:xfrm>
            <a:off x="853925" y="1190000"/>
            <a:ext cx="6945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/>
              <a:t>An AI-powered corporate wellness app:</a:t>
            </a:r>
            <a:endParaRPr sz="2100" b="1" i="1"/>
          </a:p>
        </p:txBody>
      </p:sp>
      <p:sp>
        <p:nvSpPr>
          <p:cNvPr id="459" name="Google Shape;459;p37"/>
          <p:cNvSpPr/>
          <p:nvPr/>
        </p:nvSpPr>
        <p:spPr>
          <a:xfrm>
            <a:off x="5885675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3308000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730325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604E1EE-513E-6E90-F5A6-68C5A79C64E4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69FC9-CA19-D735-F789-F96DB6DE59C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871E72E-A73D-7C56-FE2A-125A99D59375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BC40E459-8A64-222E-E726-549D2010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C9C284DB-ADD6-B7F5-E058-1B411B1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6E525-63D9-08C9-A706-BEC3E2DCDB0C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FB84650-A320-C85C-2FDB-90DD21B8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D05883E6-CB47-4C94-0CC0-9A85220D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436;p35" title="logo - Copy.png">
            <a:extLst>
              <a:ext uri="{FF2B5EF4-FFF2-40B4-BE49-F238E27FC236}">
                <a16:creationId xmlns:a16="http://schemas.microsoft.com/office/drawing/2014/main" id="{C09BA2B8-E670-C32C-23FD-E49F2C64DB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2822100" y="4002500"/>
            <a:ext cx="34998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FEATURES</a:t>
            </a:r>
            <a:endParaRPr sz="3600"/>
          </a:p>
        </p:txBody>
      </p:sp>
      <p:sp>
        <p:nvSpPr>
          <p:cNvPr id="467" name="Google Shape;467;p38"/>
          <p:cNvSpPr/>
          <p:nvPr/>
        </p:nvSpPr>
        <p:spPr>
          <a:xfrm>
            <a:off x="8227738" y="11154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8" name="Google Shape;468;p38" title="featu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850" y="239575"/>
            <a:ext cx="5242301" cy="34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BB050723-23B4-124E-AA40-B859FD4F6932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6238A-065A-F3C7-2FE1-B398650FEA48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03B8784-B8A5-5E2C-BE78-0ECCA963EB3C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7DF9E-4180-10A0-C5ED-CFA1A1D77957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D970EA2F-0DCD-5DE8-E241-AA7BC6D4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6061DC2E-6E5E-03FF-8125-9619711C0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F9053A4-C723-95DF-F385-E7EEDCEA7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7B585E68-B872-90C6-6084-D1C083FA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436;p35" title="logo - Copy.png">
            <a:extLst>
              <a:ext uri="{FF2B5EF4-FFF2-40B4-BE49-F238E27FC236}">
                <a16:creationId xmlns:a16="http://schemas.microsoft.com/office/drawing/2014/main" id="{3EF4252E-BA9C-B104-63F7-708640AFBED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/>
        </p:nvSpPr>
        <p:spPr>
          <a:xfrm>
            <a:off x="1307341" y="19676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Simple onboarding for employees to join challenges.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916875" y="154255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Login &amp; Signup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1307341" y="37329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Ranks employees, top 3 earn special badges.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916875" y="330785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Leaderboard + Badges</a:t>
            </a:r>
            <a:endParaRPr sz="21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1307341" y="285030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Collects activity data (manual or via wearables)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916875" y="242520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Aggregate Step Data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9" name="Google Shape;479;p39"/>
          <p:cNvSpPr txBox="1">
            <a:spLocks noGrp="1"/>
          </p:cNvSpPr>
          <p:nvPr>
            <p:ph type="title" idx="4294967295"/>
          </p:nvPr>
        </p:nvSpPr>
        <p:spPr>
          <a:xfrm>
            <a:off x="2316739" y="539500"/>
            <a:ext cx="45105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Core Features</a:t>
            </a:r>
            <a:endParaRPr sz="3200"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2D199AAB-7A49-25D7-219B-1F26B452DC1B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9A517-D067-29B0-0418-33862D74C709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DD7D9757-CBF7-A5B8-E456-126A29EEF914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4B3B0-9218-1047-8BA3-4862C8150B60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F0E736D6-934E-6363-AFAC-F021CF59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B91E0D5-E7D3-1321-A8BD-514950DA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DC0F2CE-745E-8342-D4EA-E31EA089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A78157FF-3FC0-1521-4885-EF58314F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36;p35" title="logo - Copy.png">
            <a:extLst>
              <a:ext uri="{FF2B5EF4-FFF2-40B4-BE49-F238E27FC236}">
                <a16:creationId xmlns:a16="http://schemas.microsoft.com/office/drawing/2014/main" id="{1B029B11-2D6D-98C2-0090-8EA1B17691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/>
        </p:nvSpPr>
        <p:spPr>
          <a:xfrm>
            <a:off x="1331647" y="151281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Virtual points earned from steps and consistency.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916875" y="118876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StepCoins Currency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6" name="Google Shape;486;p40"/>
          <p:cNvSpPr txBox="1"/>
          <p:nvPr/>
        </p:nvSpPr>
        <p:spPr>
          <a:xfrm>
            <a:off x="1307341" y="313367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Gentle nudges to keep employees active &amp; consistent.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916875" y="2802502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Email Reminders 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319905" y="2288014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StepCoins can be exchanged for rewards or goodies.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916875" y="1936922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Redeem for Merch</a:t>
            </a:r>
            <a:endParaRPr sz="21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40"/>
          <p:cNvSpPr txBox="1">
            <a:spLocks noGrp="1"/>
          </p:cNvSpPr>
          <p:nvPr>
            <p:ph type="title" idx="4294967295"/>
          </p:nvPr>
        </p:nvSpPr>
        <p:spPr>
          <a:xfrm>
            <a:off x="1102349" y="555750"/>
            <a:ext cx="69393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Engagement Features</a:t>
            </a:r>
            <a:endParaRPr sz="3200"/>
          </a:p>
        </p:txBody>
      </p:sp>
      <p:sp>
        <p:nvSpPr>
          <p:cNvPr id="491" name="Google Shape;491;p40"/>
          <p:cNvSpPr txBox="1"/>
          <p:nvPr/>
        </p:nvSpPr>
        <p:spPr>
          <a:xfrm>
            <a:off x="1307341" y="3944515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AI-powered push-up tracker using webcam—counts reps in real time, making workouts fun and accountable. Convert push-ups to StepCoins.</a:t>
            </a:r>
            <a:endParaRPr sz="15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916875" y="3621133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Push-up Counter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A45AB87-CD3D-955C-9F93-FFAFF1FBD55C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94C6C-31D1-5A80-27CA-508A0BCDEE8E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ED40561-A2D1-58F0-8F1A-117015C4C635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E539EA-24E2-3FB7-DC22-5ED956F07A96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A8009E10-85AF-5DAD-4ADE-6C981171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8928E884-9D39-AF4E-ADCD-689F2CC1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8FE9AD-3AC6-1E37-D344-C622371D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7FC1DD83-A227-A90D-1E66-A36A1394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436;p35" title="logo - Copy.png">
            <a:extLst>
              <a:ext uri="{FF2B5EF4-FFF2-40B4-BE49-F238E27FC236}">
                <a16:creationId xmlns:a16="http://schemas.microsoft.com/office/drawing/2014/main" id="{64AD6629-4025-A290-34FC-0BFC4BD8F5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" y="4668482"/>
            <a:ext cx="533225" cy="4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duct Design Portfolio by Slidesgo">
  <a:themeElements>
    <a:clrScheme name="Simple Light">
      <a:dk1>
        <a:srgbClr val="0C343D"/>
      </a:dk1>
      <a:lt1>
        <a:srgbClr val="FFFBF4"/>
      </a:lt1>
      <a:dk2>
        <a:srgbClr val="A2C4C9"/>
      </a:dk2>
      <a:lt2>
        <a:srgbClr val="45818E"/>
      </a:lt2>
      <a:accent1>
        <a:srgbClr val="D0E0E3"/>
      </a:accent1>
      <a:accent2>
        <a:srgbClr val="F6B2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1048</Words>
  <Application>Microsoft Office PowerPoint</Application>
  <PresentationFormat>On-screen Show (16:9)</PresentationFormat>
  <Paragraphs>165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Fira Sans</vt:lpstr>
      <vt:lpstr>Climate Crisis</vt:lpstr>
      <vt:lpstr>Bebas Neue</vt:lpstr>
      <vt:lpstr>Wingdings</vt:lpstr>
      <vt:lpstr>Inter</vt:lpstr>
      <vt:lpstr>Anaheim</vt:lpstr>
      <vt:lpstr>Nunito Light</vt:lpstr>
      <vt:lpstr>Arial</vt:lpstr>
      <vt:lpstr>Unbounded Black</vt:lpstr>
      <vt:lpstr>Product Design Portfolio by Slidesgo</vt:lpstr>
      <vt:lpstr>StepUp   Team: Triple-Threaded</vt:lpstr>
      <vt:lpstr>PowerPoint Presentation</vt:lpstr>
      <vt:lpstr>The Problem</vt:lpstr>
      <vt:lpstr>The Solution</vt:lpstr>
      <vt:lpstr>Why StepUp?</vt:lpstr>
      <vt:lpstr>The Solution</vt:lpstr>
      <vt:lpstr>FEATURES</vt:lpstr>
      <vt:lpstr>Core Features</vt:lpstr>
      <vt:lpstr>Engagement Features</vt:lpstr>
      <vt:lpstr>Advanced Features</vt:lpstr>
      <vt:lpstr>Market Landscape &amp; Competitor Comparison</vt:lpstr>
      <vt:lpstr>Market Snapshot</vt:lpstr>
      <vt:lpstr>Why Now? (Growth Drivers)</vt:lpstr>
      <vt:lpstr>Competitor Landscape</vt:lpstr>
      <vt:lpstr>WHY ARE WE BETTER?</vt:lpstr>
      <vt:lpstr>WHY ARE WE BETTER?</vt:lpstr>
      <vt:lpstr>PowerPoint Presentation</vt:lpstr>
      <vt:lpstr>WEBSITE STRUCTURE</vt:lpstr>
      <vt:lpstr>ADMIN API STRUCTURE</vt:lpstr>
      <vt:lpstr>API STRUCTURE</vt:lpstr>
      <vt:lpstr>DATABASE STRUCTURE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Parnika Sen</dc:creator>
  <cp:lastModifiedBy>SUBHAYAN NIYOGI</cp:lastModifiedBy>
  <cp:revision>2</cp:revision>
  <dcterms:modified xsi:type="dcterms:W3CDTF">2025-09-05T04:29:41Z</dcterms:modified>
</cp:coreProperties>
</file>